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872" r:id="rId1"/>
  </p:sldMasterIdLst>
  <p:notesMasterIdLst>
    <p:notesMasterId r:id="rId10"/>
  </p:notesMasterIdLst>
  <p:sldIdLst>
    <p:sldId id="256" r:id="rId2"/>
    <p:sldId id="257" r:id="rId3"/>
    <p:sldId id="265" r:id="rId4"/>
    <p:sldId id="264" r:id="rId5"/>
    <p:sldId id="260" r:id="rId6"/>
    <p:sldId id="262" r:id="rId7"/>
    <p:sldId id="263" r:id="rId8"/>
    <p:sldId id="266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EC0849-8758-4E16-88AE-CE0283BA3988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DFADA5-7F29-42CB-9F74-6C98189ED8C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097609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B812-EDCE-4A05-B0CF-24C0A2A7CAA3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B812-EDCE-4A05-B0CF-24C0A2A7CAA3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B812-EDCE-4A05-B0CF-24C0A2A7CAA3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B812-EDCE-4A05-B0CF-24C0A2A7CAA3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B812-EDCE-4A05-B0CF-24C0A2A7CAA3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B812-EDCE-4A05-B0CF-24C0A2A7CAA3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B812-EDCE-4A05-B0CF-24C0A2A7CAA3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B812-EDCE-4A05-B0CF-24C0A2A7CAA3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B812-EDCE-4A05-B0CF-24C0A2A7CAA3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B812-EDCE-4A05-B0CF-24C0A2A7CAA3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μια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B812-EDCE-4A05-B0CF-24C0A2A7CAA3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8C6BB812-EDCE-4A05-B0CF-24C0A2A7CAA3}" type="datetimeFigureOut">
              <a:rPr lang="el-GR" smtClean="0"/>
              <a:t>13/11/2020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53A1BD4-1337-441D-9D18-D959B74C92D5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73" r:id="rId1"/>
    <p:sldLayoutId id="2147484874" r:id="rId2"/>
    <p:sldLayoutId id="2147484875" r:id="rId3"/>
    <p:sldLayoutId id="2147484876" r:id="rId4"/>
    <p:sldLayoutId id="2147484877" r:id="rId5"/>
    <p:sldLayoutId id="2147484878" r:id="rId6"/>
    <p:sldLayoutId id="2147484879" r:id="rId7"/>
    <p:sldLayoutId id="2147484880" r:id="rId8"/>
    <p:sldLayoutId id="2147484881" r:id="rId9"/>
    <p:sldLayoutId id="2147484882" r:id="rId10"/>
    <p:sldLayoutId id="2147484883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Α</a:t>
            </a:r>
            <a:r>
              <a:rPr lang="el-GR" dirty="0" smtClean="0"/>
              <a:t> Γυμνασίου</a:t>
            </a:r>
            <a:endParaRPr lang="el-GR" dirty="0"/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Μετρήσεις Χρόνου – Η Ακρίβεια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33936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19672" y="188640"/>
            <a:ext cx="5791200" cy="1371600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Ερώτηση</a:t>
            </a:r>
            <a:endParaRPr lang="el-GR" dirty="0"/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7" t="2684" r="2979" b="4421"/>
          <a:stretch/>
        </p:blipFill>
        <p:spPr>
          <a:xfrm>
            <a:off x="675118" y="1700808"/>
            <a:ext cx="3548419" cy="345288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0" y="1700808"/>
            <a:ext cx="37680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 smtClean="0"/>
              <a:t>Η ένδειξη του ρολογιού μας δείχνει χρονική στιγμή ή χρονικό διάστημα;</a:t>
            </a:r>
            <a:endParaRPr lang="el-GR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1" y="4077072"/>
            <a:ext cx="38884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400" b="1" dirty="0" smtClean="0">
                <a:solidFill>
                  <a:schemeClr val="bg2">
                    <a:lumMod val="25000"/>
                  </a:schemeClr>
                </a:solidFill>
              </a:rPr>
              <a:t>Μας δείχνει 10:09 και είναι χρονική στιγμή</a:t>
            </a:r>
            <a:endParaRPr lang="el-GR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462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83568" y="538123"/>
            <a:ext cx="7704856" cy="1666742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Πόσο είναι το χρονικό διάστημα;</a:t>
            </a:r>
            <a:endParaRPr lang="el-GR" dirty="0"/>
          </a:p>
        </p:txBody>
      </p:sp>
      <p:pic>
        <p:nvPicPr>
          <p:cNvPr id="1026" name="Picture 2" descr="PUGG ρολόι τοίχου | IKEA Ελλάδα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276872"/>
            <a:ext cx="2016224" cy="2016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Εικόνα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97" t="2684" r="2979" b="4421"/>
          <a:stretch/>
        </p:blipFill>
        <p:spPr>
          <a:xfrm>
            <a:off x="5796136" y="2337339"/>
            <a:ext cx="1872207" cy="18218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43608" y="4281696"/>
            <a:ext cx="8100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 smtClean="0"/>
              <a:t>Ποιες είναι οι χρονικές στιγμές που δείχνουν τα δύο ρολόγια;</a:t>
            </a:r>
            <a:endParaRPr lang="el-GR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911518" y="4969355"/>
            <a:ext cx="27847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400" b="1" dirty="0" smtClean="0">
                <a:solidFill>
                  <a:schemeClr val="bg2">
                    <a:lumMod val="25000"/>
                  </a:schemeClr>
                </a:solidFill>
              </a:rPr>
              <a:t>08:22 και 10:09</a:t>
            </a:r>
            <a:endParaRPr lang="el-GR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3365" y="5373216"/>
            <a:ext cx="75240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400" dirty="0" smtClean="0"/>
              <a:t>Πόσο είναι το χρονικό διάστημα που πέρασε μεταξύ των δύο χρονικών στιγμών;</a:t>
            </a:r>
            <a:endParaRPr lang="el-GR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911518" y="6178980"/>
            <a:ext cx="32832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l-GR" sz="2400" b="1" dirty="0" smtClean="0">
                <a:solidFill>
                  <a:schemeClr val="bg2">
                    <a:lumMod val="25000"/>
                  </a:schemeClr>
                </a:solidFill>
              </a:rPr>
              <a:t>1 ώρα και 47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el-GR" sz="2400" b="1" dirty="0" smtClean="0">
                <a:solidFill>
                  <a:schemeClr val="bg2">
                    <a:lumMod val="25000"/>
                  </a:schemeClr>
                </a:solidFill>
              </a:rPr>
              <a:t>λεπτά</a:t>
            </a:r>
            <a:endParaRPr lang="el-GR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1699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755576" y="332656"/>
            <a:ext cx="8229600" cy="1143000"/>
          </a:xfrm>
        </p:spPr>
        <p:txBody>
          <a:bodyPr/>
          <a:lstStyle/>
          <a:p>
            <a:pPr algn="ctr"/>
            <a:r>
              <a:rPr lang="el-GR" dirty="0" smtClean="0"/>
              <a:t>Υπολογισμός του χρονικού διαστήματος</a:t>
            </a:r>
            <a:endParaRPr lang="el-GR" dirty="0"/>
          </a:p>
        </p:txBody>
      </p:sp>
      <p:sp>
        <p:nvSpPr>
          <p:cNvPr id="4" name="TextBox 3"/>
          <p:cNvSpPr txBox="1"/>
          <p:nvPr/>
        </p:nvSpPr>
        <p:spPr>
          <a:xfrm>
            <a:off x="1115616" y="2636912"/>
            <a:ext cx="77444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Έστω </a:t>
            </a:r>
            <a:r>
              <a:rPr lang="en-US" sz="2400" dirty="0" smtClean="0"/>
              <a:t>t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</a:t>
            </a:r>
            <a:r>
              <a:rPr lang="el-GR" sz="2400" dirty="0" smtClean="0"/>
              <a:t>η αρχική χρονική στιγμή και </a:t>
            </a:r>
            <a:r>
              <a:rPr lang="en-US" sz="2400" dirty="0" smtClean="0"/>
              <a:t>t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</a:t>
            </a:r>
            <a:r>
              <a:rPr lang="el-GR" sz="2400" dirty="0" smtClean="0"/>
              <a:t>η τελική.</a:t>
            </a:r>
          </a:p>
          <a:p>
            <a:r>
              <a:rPr lang="el-GR" sz="2400" dirty="0" smtClean="0"/>
              <a:t>Το χρονικό διάστημα Δ</a:t>
            </a:r>
            <a:r>
              <a:rPr lang="en-US" sz="2400" dirty="0" smtClean="0"/>
              <a:t>t </a:t>
            </a:r>
            <a:r>
              <a:rPr lang="el-GR" sz="2400" dirty="0" smtClean="0"/>
              <a:t>υπολογίζεται από τη διαφορά:</a:t>
            </a:r>
            <a:endParaRPr lang="el-GR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372279" y="3869334"/>
            <a:ext cx="27838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4400" b="1" dirty="0" smtClean="0">
                <a:solidFill>
                  <a:schemeClr val="bg2">
                    <a:lumMod val="50000"/>
                  </a:schemeClr>
                </a:solidFill>
              </a:rPr>
              <a:t>Δ</a:t>
            </a:r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</a:rPr>
              <a:t>t=t</a:t>
            </a:r>
            <a:r>
              <a:rPr lang="en-US" sz="4400" b="1" baseline="-25000" dirty="0" smtClean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en-US" sz="4400" b="1" dirty="0" smtClean="0">
                <a:solidFill>
                  <a:schemeClr val="bg2">
                    <a:lumMod val="50000"/>
                  </a:schemeClr>
                </a:solidFill>
              </a:rPr>
              <a:t>-t</a:t>
            </a:r>
            <a:r>
              <a:rPr lang="en-US" sz="4400" b="1" baseline="-25000" dirty="0" smtClean="0">
                <a:solidFill>
                  <a:schemeClr val="bg2">
                    <a:lumMod val="50000"/>
                  </a:schemeClr>
                </a:solidFill>
              </a:rPr>
              <a:t>1</a:t>
            </a:r>
            <a:endParaRPr lang="el-GR" sz="44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73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19672" y="188640"/>
            <a:ext cx="5791200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el-GR" dirty="0" smtClean="0"/>
              <a:t>Πώς μετρούμε το χρόνο;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1013849" y="1988840"/>
            <a:ext cx="756083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Το χρόνο τον μετρούμε με ψηφιακά και αναλογικά ρολόγια. 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el-GR" sz="2400" b="1" dirty="0" smtClean="0">
                <a:solidFill>
                  <a:schemeClr val="bg2">
                    <a:lumMod val="25000"/>
                  </a:schemeClr>
                </a:solidFill>
              </a:rPr>
              <a:t>Τα ψηφιακά είναι πιο ακριβή από τα αναλογικά.</a:t>
            </a:r>
            <a:endParaRPr lang="el-GR" sz="24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09907" y="3717032"/>
            <a:ext cx="362310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Μονάδες:</a:t>
            </a:r>
          </a:p>
          <a:p>
            <a:r>
              <a:rPr lang="el-GR" sz="2400" dirty="0" smtClean="0"/>
              <a:t>	1</a:t>
            </a:r>
            <a:r>
              <a:rPr lang="en-US" sz="2400" dirty="0" smtClean="0"/>
              <a:t>h (</a:t>
            </a:r>
            <a:r>
              <a:rPr lang="el-GR" sz="2400" dirty="0" smtClean="0"/>
              <a:t>ώρα)</a:t>
            </a:r>
          </a:p>
          <a:p>
            <a:r>
              <a:rPr lang="el-GR" sz="2400" dirty="0"/>
              <a:t>	</a:t>
            </a:r>
            <a:r>
              <a:rPr lang="el-GR" sz="2400" dirty="0" smtClean="0"/>
              <a:t>1</a:t>
            </a:r>
            <a:r>
              <a:rPr lang="en-US" sz="2400" dirty="0" smtClean="0"/>
              <a:t>min (</a:t>
            </a:r>
            <a:r>
              <a:rPr lang="el-GR" sz="2400" dirty="0" smtClean="0"/>
              <a:t>λεπτό)</a:t>
            </a:r>
          </a:p>
          <a:p>
            <a:r>
              <a:rPr lang="el-GR" sz="2400" dirty="0"/>
              <a:t>	</a:t>
            </a:r>
            <a:r>
              <a:rPr lang="el-GR" sz="2400" dirty="0" smtClean="0"/>
              <a:t>1</a:t>
            </a:r>
            <a:r>
              <a:rPr lang="en-US" sz="2400" dirty="0" smtClean="0"/>
              <a:t>s (</a:t>
            </a:r>
            <a:r>
              <a:rPr lang="el-GR" sz="2400" dirty="0" smtClean="0"/>
              <a:t>δευτερόλεπτο)</a:t>
            </a:r>
            <a:endParaRPr lang="el-GR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5148064" y="5286692"/>
            <a:ext cx="33698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dirty="0" smtClean="0"/>
              <a:t>Αντιστοιχία:</a:t>
            </a:r>
            <a:endParaRPr lang="en-US" sz="2400" dirty="0" smtClean="0"/>
          </a:p>
          <a:p>
            <a:r>
              <a:rPr lang="el-GR" sz="2400" dirty="0" smtClean="0"/>
              <a:t>	1</a:t>
            </a:r>
            <a:r>
              <a:rPr lang="en-US" sz="2400" dirty="0" smtClean="0"/>
              <a:t>h=60min=3600s</a:t>
            </a:r>
          </a:p>
          <a:p>
            <a:r>
              <a:rPr lang="el-GR" sz="2400" dirty="0" smtClean="0"/>
              <a:t>	</a:t>
            </a:r>
            <a:r>
              <a:rPr lang="en-US" sz="2400" dirty="0" smtClean="0"/>
              <a:t>1min=60s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98923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6655296" cy="1512168"/>
          </a:xfrm>
        </p:spPr>
        <p:txBody>
          <a:bodyPr>
            <a:normAutofit/>
          </a:bodyPr>
          <a:lstStyle/>
          <a:p>
            <a:pPr algn="ctr"/>
            <a:r>
              <a:rPr lang="el-GR" dirty="0" smtClean="0"/>
              <a:t>Τι είναι το απλό εκκρεμές;</a:t>
            </a:r>
            <a:endParaRPr lang="el-GR" dirty="0"/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2097663"/>
            <a:ext cx="2880320" cy="24492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491880" y="2204864"/>
            <a:ext cx="53285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Απλό εκκρεμές είναι μία διάταξη που αποτελείται από ένα βαράκι που κρέμεται στη μία άκρη ενός νήματος, η άλλη άκρη του οποίου είναι δεμένη σε σταθερό σημείο.</a:t>
            </a:r>
            <a:endParaRPr lang="el-GR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51520" y="4574846"/>
            <a:ext cx="8712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l-GR" sz="2000" dirty="0" smtClean="0"/>
              <a:t>Η επαναλαμβανόμενη κίνηση που κάνει το βαράκι, αν το απομακρύνουμε από την κατακόρυφη και το αφήσουμε ελεύθερο να κινηθεί, ονομάζεται ταλάντωση.</a:t>
            </a:r>
            <a:endParaRPr lang="el-GR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1331641" y="5877272"/>
            <a:ext cx="6480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l-GR" b="1" dirty="0" smtClean="0">
                <a:solidFill>
                  <a:schemeClr val="bg2">
                    <a:lumMod val="25000"/>
                  </a:schemeClr>
                </a:solidFill>
              </a:rPr>
              <a:t>Μία ταλάντωση είναι η διαδρομή από το Α μέχρι το Β και επιστροφή </a:t>
            </a:r>
            <a:r>
              <a:rPr lang="el-GR" b="1" dirty="0" smtClean="0">
                <a:solidFill>
                  <a:schemeClr val="bg2">
                    <a:lumMod val="25000"/>
                  </a:schemeClr>
                </a:solidFill>
              </a:rPr>
              <a:t>πάλι </a:t>
            </a:r>
            <a:r>
              <a:rPr lang="el-GR" b="1" dirty="0" smtClean="0">
                <a:solidFill>
                  <a:schemeClr val="bg2">
                    <a:lumMod val="25000"/>
                  </a:schemeClr>
                </a:solidFill>
              </a:rPr>
              <a:t>στο Α. Δηλαδή ΑΒΑ</a:t>
            </a:r>
            <a:endParaRPr lang="el-GR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828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1988840"/>
            <a:ext cx="7056784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sz="2400" dirty="0" smtClean="0">
                <a:latin typeface="+mj-lt"/>
              </a:rPr>
              <a:t>Μετρούμε πολλές φορές με ψηφιακό ή αναλογικό χρονόμετρο, το χρόνο 10 ταλαντώσεων.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l-GR" sz="2400" dirty="0">
              <a:latin typeface="+mj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sz="2400" dirty="0" smtClean="0">
                <a:latin typeface="+mj-lt"/>
              </a:rPr>
              <a:t>Κάνουμε πίνακα τιμών που μετρήσαμε και βρίσκουμε τη μέση τιμή των χρόνων.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l-GR" sz="2400" dirty="0">
              <a:latin typeface="+mj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sz="2400" dirty="0" smtClean="0">
                <a:latin typeface="+mj-lt"/>
              </a:rPr>
              <a:t>Διαιρούμε δια του 10 και βρίσκουμε το χρόνο της μίας ταλάντωσης.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l-GR" sz="2400" dirty="0">
              <a:latin typeface="+mj-lt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l-GR" sz="2400" dirty="0" smtClean="0">
                <a:latin typeface="+mj-lt"/>
              </a:rPr>
              <a:t>Στρογγυλοποιούμε την τελική τιμή στην ακρίβεια του ρολογιού που χρησιμοποιήσαμε.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el-GR" sz="2400" dirty="0">
              <a:latin typeface="+mj-lt"/>
            </a:endParaRPr>
          </a:p>
        </p:txBody>
      </p:sp>
      <p:sp>
        <p:nvSpPr>
          <p:cNvPr id="7" name="Τίτλος 1"/>
          <p:cNvSpPr txBox="1">
            <a:spLocks/>
          </p:cNvSpPr>
          <p:nvPr/>
        </p:nvSpPr>
        <p:spPr>
          <a:xfrm>
            <a:off x="899592" y="332656"/>
            <a:ext cx="6655296" cy="1512168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rmAutofit fontScale="77500" lnSpcReduction="20000"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l-GR" dirty="0" smtClean="0"/>
              <a:t>Πώς μπορούμε να πάρουμε ακριβή τιμή του χρόνου μίας ταλάντωσης;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0298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619672" y="332656"/>
            <a:ext cx="6512511" cy="1143000"/>
          </a:xfrm>
        </p:spPr>
        <p:txBody>
          <a:bodyPr/>
          <a:lstStyle/>
          <a:p>
            <a:pPr algn="ctr"/>
            <a:r>
              <a:rPr lang="el-GR" dirty="0" smtClean="0"/>
              <a:t>Παράδειγμα μέτρησης</a:t>
            </a:r>
            <a:endParaRPr lang="el-GR" dirty="0"/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6134976"/>
              </p:ext>
            </p:extLst>
          </p:nvPr>
        </p:nvGraphicFramePr>
        <p:xfrm>
          <a:off x="3275856" y="1510184"/>
          <a:ext cx="3024336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2088232"/>
              </a:tblGrid>
              <a:tr h="282712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α/α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Χρόνος 10 ταλαντώσεων (</a:t>
                      </a:r>
                      <a:r>
                        <a:rPr lang="en-US" dirty="0" smtClean="0"/>
                        <a:t>s)</a:t>
                      </a:r>
                      <a:endParaRPr lang="el-GR" dirty="0"/>
                    </a:p>
                  </a:txBody>
                  <a:tcPr/>
                </a:tc>
              </a:tr>
              <a:tr h="28663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14,35</a:t>
                      </a:r>
                      <a:endParaRPr lang="el-GR" dirty="0"/>
                    </a:p>
                  </a:txBody>
                  <a:tcPr/>
                </a:tc>
              </a:tr>
              <a:tr h="28663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14,21</a:t>
                      </a:r>
                      <a:endParaRPr lang="el-GR" dirty="0"/>
                    </a:p>
                  </a:txBody>
                  <a:tcPr/>
                </a:tc>
              </a:tr>
              <a:tr h="28663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14,18</a:t>
                      </a:r>
                      <a:endParaRPr lang="el-GR" dirty="0"/>
                    </a:p>
                  </a:txBody>
                  <a:tcPr/>
                </a:tc>
              </a:tr>
              <a:tr h="28663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14,08</a:t>
                      </a:r>
                      <a:endParaRPr lang="el-GR" dirty="0"/>
                    </a:p>
                  </a:txBody>
                  <a:tcPr/>
                </a:tc>
              </a:tr>
              <a:tr h="28663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14,67</a:t>
                      </a:r>
                      <a:endParaRPr lang="el-GR" dirty="0"/>
                    </a:p>
                  </a:txBody>
                  <a:tcPr/>
                </a:tc>
              </a:tr>
              <a:tr h="286638">
                <a:tc>
                  <a:txBody>
                    <a:bodyPr/>
                    <a:lstStyle/>
                    <a:p>
                      <a:pPr algn="ctr"/>
                      <a:r>
                        <a:rPr lang="el-GR" dirty="0" smtClean="0"/>
                        <a:t>Μ.Τ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860032" y="4036422"/>
            <a:ext cx="9428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2">
                    <a:lumMod val="25000"/>
                  </a:schemeClr>
                </a:solidFill>
              </a:rPr>
              <a:t>14,298</a:t>
            </a:r>
            <a:endParaRPr lang="el-GR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19672" y="4941168"/>
            <a:ext cx="282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Χρόνος μίας ταλάντωσης:</a:t>
            </a:r>
            <a:endParaRPr lang="el-G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552761" y="4827392"/>
                <a:ext cx="2454903" cy="6705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/>
                            </a:rPr>
                            <m:t>𝟏𝟒</m:t>
                          </m:r>
                          <m:r>
                            <a:rPr lang="en-US" sz="2000" b="1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/>
                            </a:rPr>
                            <m:t>,</m:t>
                          </m:r>
                          <m:r>
                            <a:rPr lang="en-US" sz="2000" b="1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/>
                            </a:rPr>
                            <m:t>𝟐𝟗𝟖</m:t>
                          </m:r>
                        </m:num>
                        <m:den>
                          <m:r>
                            <a:rPr lang="en-US" sz="2000" b="1" i="1" smtClean="0">
                              <a:solidFill>
                                <a:schemeClr val="bg2">
                                  <a:lumMod val="25000"/>
                                </a:schemeClr>
                              </a:solidFill>
                              <a:latin typeface="Cambria Math"/>
                            </a:rPr>
                            <m:t>𝟏𝟎</m:t>
                          </m:r>
                        </m:den>
                      </m:f>
                      <m:r>
                        <a:rPr lang="en-US" sz="2000" b="1" i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 Math"/>
                        </a:rPr>
                        <m:t>𝟏</m:t>
                      </m:r>
                      <m:r>
                        <a:rPr lang="en-US" sz="2000" b="1" i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 Math"/>
                        </a:rPr>
                        <m:t>,</m:t>
                      </m:r>
                      <m:r>
                        <a:rPr lang="en-US" sz="2000" b="1" i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 Math"/>
                        </a:rPr>
                        <m:t>𝟒𝟐𝟗𝟖</m:t>
                      </m:r>
                      <m:r>
                        <a:rPr lang="en-US" sz="2000" b="1" i="1" smtClean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Cambria Math"/>
                        </a:rPr>
                        <m:t>𝒔</m:t>
                      </m:r>
                    </m:oMath>
                  </m:oMathPara>
                </a14:m>
                <a:endParaRPr lang="el-GR" sz="2000" b="1" dirty="0">
                  <a:solidFill>
                    <a:schemeClr val="bg2">
                      <a:lumMod val="2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2761" y="4827392"/>
                <a:ext cx="2454903" cy="67056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835696" y="5949280"/>
            <a:ext cx="4639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Τελικός χρόνος με προσέγγιση εκατοστού: </a:t>
            </a:r>
            <a:endParaRPr lang="el-GR" dirty="0"/>
          </a:p>
        </p:txBody>
      </p:sp>
      <p:sp>
        <p:nvSpPr>
          <p:cNvPr id="9" name="TextBox 8"/>
          <p:cNvSpPr txBox="1"/>
          <p:nvPr/>
        </p:nvSpPr>
        <p:spPr>
          <a:xfrm>
            <a:off x="6586715" y="5918502"/>
            <a:ext cx="8418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>
                <a:solidFill>
                  <a:schemeClr val="bg2">
                    <a:lumMod val="25000"/>
                  </a:schemeClr>
                </a:solidFill>
              </a:rPr>
              <a:t>1,43</a:t>
            </a: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</a:rPr>
              <a:t>s</a:t>
            </a:r>
            <a:endParaRPr lang="el-GR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7225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Πνοή">
  <a:themeElements>
    <a:clrScheme name="Πνοή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Πνοή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Πνοή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2327</TotalTime>
  <Words>302</Words>
  <Application>Microsoft Office PowerPoint</Application>
  <PresentationFormat>Προβολή στην οθόνη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Πνοή</vt:lpstr>
      <vt:lpstr>Μετρήσεις Χρόνου – Η Ακρίβεια</vt:lpstr>
      <vt:lpstr>Ερώτηση</vt:lpstr>
      <vt:lpstr>Πόσο είναι το χρονικό διάστημα;</vt:lpstr>
      <vt:lpstr>Υπολογισμός του χρονικού διαστήματος</vt:lpstr>
      <vt:lpstr>Πώς μετρούμε το χρόνο;</vt:lpstr>
      <vt:lpstr>Τι είναι το απλό εκκρεμές;</vt:lpstr>
      <vt:lpstr>Παρουσίαση του PowerPoint</vt:lpstr>
      <vt:lpstr>Παράδειγμα μέτρησης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Πυκνοτητα</dc:title>
  <dc:creator>GAISIDIS</dc:creator>
  <cp:lastModifiedBy>GAISIDIS</cp:lastModifiedBy>
  <cp:revision>83</cp:revision>
  <dcterms:created xsi:type="dcterms:W3CDTF">2020-03-15T10:25:36Z</dcterms:created>
  <dcterms:modified xsi:type="dcterms:W3CDTF">2020-11-13T11:03:45Z</dcterms:modified>
</cp:coreProperties>
</file>